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62" r:id="rId3"/>
    <p:sldId id="364" r:id="rId4"/>
    <p:sldId id="316" r:id="rId5"/>
    <p:sldId id="318" r:id="rId6"/>
    <p:sldId id="321" r:id="rId7"/>
    <p:sldId id="323" r:id="rId8"/>
    <p:sldId id="324" r:id="rId9"/>
    <p:sldId id="367" r:id="rId10"/>
    <p:sldId id="357" r:id="rId11"/>
    <p:sldId id="325" r:id="rId12"/>
    <p:sldId id="326" r:id="rId13"/>
    <p:sldId id="356" r:id="rId14"/>
    <p:sldId id="341" r:id="rId15"/>
    <p:sldId id="365" r:id="rId16"/>
    <p:sldId id="368" r:id="rId17"/>
    <p:sldId id="350" r:id="rId18"/>
    <p:sldId id="334" r:id="rId19"/>
    <p:sldId id="335" r:id="rId20"/>
    <p:sldId id="336" r:id="rId21"/>
    <p:sldId id="354" r:id="rId22"/>
    <p:sldId id="369" r:id="rId23"/>
    <p:sldId id="338" r:id="rId24"/>
    <p:sldId id="370" r:id="rId25"/>
    <p:sldId id="366" r:id="rId26"/>
    <p:sldId id="361" r:id="rId27"/>
    <p:sldId id="314" r:id="rId28"/>
    <p:sldId id="317" r:id="rId29"/>
    <p:sldId id="348" r:id="rId30"/>
    <p:sldId id="358" r:id="rId31"/>
    <p:sldId id="328" r:id="rId32"/>
    <p:sldId id="359" r:id="rId33"/>
    <p:sldId id="313" r:id="rId34"/>
    <p:sldId id="345" r:id="rId35"/>
    <p:sldId id="343" r:id="rId36"/>
    <p:sldId id="346" r:id="rId37"/>
    <p:sldId id="347" r:id="rId38"/>
    <p:sldId id="34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16"/>
            <p14:sldId id="318"/>
            <p14:sldId id="321"/>
            <p14:sldId id="323"/>
            <p14:sldId id="324"/>
            <p14:sldId id="367"/>
            <p14:sldId id="357"/>
          </p14:sldIdLst>
        </p14:section>
        <p14:section name="Our work" id="{B022AD40-F095-4D34-B68E-1559EE7EBF86}">
          <p14:sldIdLst>
            <p14:sldId id="325"/>
            <p14:sldId id="326"/>
            <p14:sldId id="356"/>
            <p14:sldId id="341"/>
            <p14:sldId id="365"/>
            <p14:sldId id="368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54"/>
            <p14:sldId id="369"/>
            <p14:sldId id="338"/>
            <p14:sldId id="370"/>
            <p14:sldId id="366"/>
            <p14:sldId id="361"/>
            <p14:sldId id="314"/>
          </p14:sldIdLst>
        </p14:section>
        <p14:section name="Hidden" id="{FCB711A0-DC27-4674-80F4-C1CB45E584A3}">
          <p14:sldIdLst>
            <p14:sldId id="317"/>
            <p14:sldId id="348"/>
            <p14:sldId id="358"/>
            <p14:sldId id="328"/>
            <p14:sldId id="359"/>
            <p14:sldId id="313"/>
            <p14:sldId id="345"/>
            <p14:sldId id="343"/>
            <p14:sldId id="346"/>
            <p14:sldId id="347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  <a:srgbClr val="2E8AA2"/>
    <a:srgbClr val="D6320B"/>
    <a:srgbClr val="98DAEC"/>
    <a:srgbClr val="42BBDD"/>
    <a:srgbClr val="D69C0B"/>
    <a:srgbClr val="AEE2F0"/>
    <a:srgbClr val="D1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62" autoAdjust="0"/>
    <p:restoredTop sz="65805" autoAdjust="0"/>
  </p:normalViewPr>
  <p:slideViewPr>
    <p:cSldViewPr snapToGrid="0">
      <p:cViewPr varScale="1">
        <p:scale>
          <a:sx n="82" d="100"/>
          <a:sy n="82" d="100"/>
        </p:scale>
        <p:origin x="126" y="79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36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31/05/2020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31/05/2020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468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31/05/2020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31/05/2020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31/05/2020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31/05/2020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31/05/2020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31/05/2020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31/05/2020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31/05/2020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31/05/2020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31/05/2020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31/05/2020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31/05/2020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229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0.png"/><Relationship Id="rId5" Type="http://schemas.openxmlformats.org/officeDocument/2006/relationships/image" Target="../media/image48.png"/><Relationship Id="rId15" Type="http://schemas.openxmlformats.org/officeDocument/2006/relationships/image" Target="../media/image54.png"/><Relationship Id="rId10" Type="http://schemas.openxmlformats.org/officeDocument/2006/relationships/image" Target="../media/image510.png"/><Relationship Id="rId4" Type="http://schemas.openxmlformats.org/officeDocument/2006/relationships/image" Target="../media/image47.png"/><Relationship Id="rId9" Type="http://schemas.openxmlformats.org/officeDocument/2006/relationships/image" Target="../media/image500.png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0.png"/><Relationship Id="rId18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60.png"/><Relationship Id="rId12" Type="http://schemas.openxmlformats.org/officeDocument/2006/relationships/image" Target="../media/image6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0.png"/><Relationship Id="rId5" Type="http://schemas.openxmlformats.org/officeDocument/2006/relationships/image" Target="../media/image58.png"/><Relationship Id="rId15" Type="http://schemas.openxmlformats.org/officeDocument/2006/relationships/image" Target="../media/image53.png"/><Relationship Id="rId10" Type="http://schemas.openxmlformats.org/officeDocument/2006/relationships/image" Target="../media/image630.png"/><Relationship Id="rId4" Type="http://schemas.openxmlformats.org/officeDocument/2006/relationships/image" Target="../media/image57.png"/><Relationship Id="rId1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01.png"/><Relationship Id="rId3" Type="http://schemas.openxmlformats.org/officeDocument/2006/relationships/image" Target="../media/image400.png"/><Relationship Id="rId7" Type="http://schemas.openxmlformats.org/officeDocument/2006/relationships/image" Target="../media/image441.png"/><Relationship Id="rId12" Type="http://schemas.openxmlformats.org/officeDocument/2006/relationships/image" Target="../media/image490.png"/><Relationship Id="rId2" Type="http://schemas.openxmlformats.org/officeDocument/2006/relationships/image" Target="../media/image330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1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3.png"/><Relationship Id="rId21" Type="http://schemas.openxmlformats.org/officeDocument/2006/relationships/image" Target="../media/image210.png"/><Relationship Id="rId7" Type="http://schemas.openxmlformats.org/officeDocument/2006/relationships/image" Target="../media/image67.png"/><Relationship Id="rId12" Type="http://schemas.openxmlformats.org/officeDocument/2006/relationships/image" Target="../media/image130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5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4.png"/><Relationship Id="rId23" Type="http://schemas.openxmlformats.org/officeDocument/2006/relationships/image" Target="../media/image230.png"/><Relationship Id="rId10" Type="http://schemas.openxmlformats.org/officeDocument/2006/relationships/image" Target="../media/image70.png"/><Relationship Id="rId19" Type="http://schemas.openxmlformats.org/officeDocument/2006/relationships/image" Target="../media/image18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Relationship Id="rId22" Type="http://schemas.openxmlformats.org/officeDocument/2006/relationships/image" Target="../media/image2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of June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4194495" y="6495633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1965435" y="649287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[2]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199372" y="6231006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4049182" y="1394406"/>
            <a:ext cx="4093636" cy="1021590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high-performance computing</a:t>
            </a:r>
            <a:r>
              <a:rPr lang="en-GB" sz="2400" baseline="30000" dirty="0"/>
              <a:t>[1]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9B6196-EB25-4684-96AE-5C8E99B2A5B7}"/>
              </a:ext>
            </a:extLst>
          </p:cNvPr>
          <p:cNvSpPr/>
          <p:nvPr/>
        </p:nvSpPr>
        <p:spPr>
          <a:xfrm>
            <a:off x="1409542" y="3429000"/>
            <a:ext cx="4159160" cy="2240670"/>
          </a:xfrm>
          <a:prstGeom prst="roundRect">
            <a:avLst/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E7E9F-F284-4C25-909D-50A9F23070B4}"/>
              </a:ext>
            </a:extLst>
          </p:cNvPr>
          <p:cNvSpPr txBox="1"/>
          <p:nvPr/>
        </p:nvSpPr>
        <p:spPr>
          <a:xfrm>
            <a:off x="1764485" y="2796231"/>
            <a:ext cx="3449273" cy="510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Preemptive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255BC-61DB-4069-B01E-04EEA83DBF44}"/>
              </a:ext>
            </a:extLst>
          </p:cNvPr>
          <p:cNvSpPr txBox="1"/>
          <p:nvPr/>
        </p:nvSpPr>
        <p:spPr>
          <a:xfrm>
            <a:off x="1620706" y="3758105"/>
            <a:ext cx="3815358" cy="408623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Optimal rigid scheduler (DP-Fair)</a:t>
            </a:r>
            <a:r>
              <a:rPr lang="en-GB" baseline="300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AA296-7D9E-4BE9-9401-B4AEEA4B24B1}"/>
              </a:ext>
            </a:extLst>
          </p:cNvPr>
          <p:cNvSpPr txBox="1"/>
          <p:nvPr/>
        </p:nvSpPr>
        <p:spPr>
          <a:xfrm>
            <a:off x="1620706" y="4151035"/>
            <a:ext cx="3815358" cy="408623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Moldable scheduler</a:t>
            </a:r>
            <a:r>
              <a:rPr lang="en-GB" baseline="30000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47700-7233-43F9-ACEC-173A08A0C5A9}"/>
              </a:ext>
            </a:extLst>
          </p:cNvPr>
          <p:cNvSpPr txBox="1"/>
          <p:nvPr/>
        </p:nvSpPr>
        <p:spPr>
          <a:xfrm>
            <a:off x="1620706" y="4573903"/>
            <a:ext cx="3815360" cy="1021556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Scheduling tests for job-level fixed-priority</a:t>
            </a:r>
            <a:r>
              <a:rPr lang="en-GB" baseline="30000" dirty="0">
                <a:solidFill>
                  <a:schemeClr val="bg1"/>
                </a:solidFill>
              </a:rPr>
              <a:t>[4]</a:t>
            </a:r>
            <a:r>
              <a:rPr lang="en-GB" dirty="0">
                <a:solidFill>
                  <a:schemeClr val="bg1"/>
                </a:solidFill>
              </a:rPr>
              <a:t> and earliest deadline first</a:t>
            </a:r>
            <a:r>
              <a:rPr lang="en-GB" baseline="30000" dirty="0">
                <a:solidFill>
                  <a:schemeClr val="bg1"/>
                </a:solidFill>
              </a:rPr>
              <a:t>[5] </a:t>
            </a:r>
            <a:r>
              <a:rPr lang="en-GB" dirty="0">
                <a:solidFill>
                  <a:schemeClr val="bg1"/>
                </a:solidFill>
              </a:rPr>
              <a:t>schedulers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6426881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9A873-BF66-4863-8E01-0443CB16C390}"/>
              </a:ext>
            </a:extLst>
          </p:cNvPr>
          <p:cNvGrpSpPr/>
          <p:nvPr/>
        </p:nvGrpSpPr>
        <p:grpSpPr>
          <a:xfrm>
            <a:off x="6623300" y="2808865"/>
            <a:ext cx="4159160" cy="2860806"/>
            <a:chOff x="3064470" y="1138407"/>
            <a:chExt cx="4936138" cy="333550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7B0CF5-8F32-45E4-9342-F9ECFBB328BB}"/>
                </a:ext>
              </a:extLst>
            </p:cNvPr>
            <p:cNvSpPr/>
            <p:nvPr/>
          </p:nvSpPr>
          <p:spPr>
            <a:xfrm>
              <a:off x="3064470" y="1873069"/>
              <a:ext cx="4936138" cy="2600847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A21CC6-CC8C-4DA2-8901-924862846539}"/>
                </a:ext>
              </a:extLst>
            </p:cNvPr>
            <p:cNvSpPr txBox="1"/>
            <p:nvPr/>
          </p:nvSpPr>
          <p:spPr>
            <a:xfrm>
              <a:off x="3485720" y="1138407"/>
              <a:ext cx="4093635" cy="5955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Non-preemptive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4E9BDD8-62BE-4EBA-9FB5-A120423AB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2016" y="3684870"/>
            <a:ext cx="2412648" cy="1833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54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16" grpId="0" animBg="1"/>
      <p:bldP spid="11" grpId="0"/>
      <p:bldP spid="13" grpId="0"/>
      <p:bldP spid="14" grpId="0"/>
      <p:bldP spid="15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  <a:p>
            <a:pPr lvl="1">
              <a:spcBef>
                <a:spcPts val="0"/>
              </a:spcBef>
              <a:spcAft>
                <a:spcPts val="3600"/>
              </a:spcAft>
            </a:pPr>
            <a:r>
              <a:rPr lang="en-GB" dirty="0"/>
              <a:t>Extend analysis to support this new algorithm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stimulate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6047"/>
                <a:ext cx="10515600" cy="2446564"/>
              </a:xfrm>
            </p:spPr>
            <p:txBody>
              <a:bodyPr/>
              <a:lstStyle/>
              <a:p>
                <a:r>
                  <a:rPr lang="en-GB" dirty="0"/>
                  <a:t>Adapt formulation to notion of multiple cores</a:t>
                </a:r>
              </a:p>
              <a:p>
                <a:r>
                  <a:rPr lang="en-GB" dirty="0"/>
                  <a:t>Additional checks for candidate jobs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  <a:p>
                <a:pPr lvl="1"/>
                <a:r>
                  <a:rPr lang="en-GB" dirty="0"/>
                  <a:t>More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  <a:p>
                <a:pPr lvl="1"/>
                <a:r>
                  <a:rPr lang="en-GB" dirty="0"/>
                  <a:t>Precedence constraints with multiple cores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6047"/>
                <a:ext cx="10515600" cy="2446564"/>
              </a:xfrm>
              <a:blipFill>
                <a:blip r:embed="rId2"/>
                <a:stretch>
                  <a:fillRect l="-1043" t="-42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FF0C388-63A7-4EA3-839A-E22582C59F9A}"/>
              </a:ext>
            </a:extLst>
          </p:cNvPr>
          <p:cNvSpPr/>
          <p:nvPr/>
        </p:nvSpPr>
        <p:spPr>
          <a:xfrm>
            <a:off x="7016817" y="2618072"/>
            <a:ext cx="231006" cy="1106905"/>
          </a:xfrm>
          <a:prstGeom prst="rightBrace">
            <a:avLst/>
          </a:prstGeom>
          <a:ln>
            <a:solidFill>
              <a:srgbClr val="00A6D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D675F-91CD-4CE1-B9AA-2ED4EEF38638}"/>
              </a:ext>
            </a:extLst>
          </p:cNvPr>
          <p:cNvSpPr txBox="1"/>
          <p:nvPr/>
        </p:nvSpPr>
        <p:spPr>
          <a:xfrm>
            <a:off x="7524950" y="2781630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Defer state-space explosion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DF6E5B-0C37-40CB-B074-B0E2BBF34F99}"/>
              </a:ext>
            </a:extLst>
          </p:cNvPr>
          <p:cNvSpPr txBox="1"/>
          <p:nvPr/>
        </p:nvSpPr>
        <p:spPr>
          <a:xfrm>
            <a:off x="7524950" y="3173280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Proofs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342533F-8874-458A-8B1A-23D332D5D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50" y="3682716"/>
            <a:ext cx="2858814" cy="2491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94F3E9-B0CA-4DA7-B645-A87355601D90}"/>
                  </a:ext>
                </a:extLst>
              </p:cNvPr>
              <p:cNvSpPr txBox="1"/>
              <p:nvPr/>
            </p:nvSpPr>
            <p:spPr>
              <a:xfrm>
                <a:off x="2866268" y="4906030"/>
                <a:ext cx="1428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94F3E9-B0CA-4DA7-B645-A8735560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268" y="4906030"/>
                <a:ext cx="1428750" cy="523220"/>
              </a:xfrm>
              <a:prstGeom prst="rect">
                <a:avLst/>
              </a:prstGeom>
              <a:blipFill>
                <a:blip r:embed="rId4"/>
                <a:stretch>
                  <a:fillRect r="-102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EBD2B2-EF65-44A3-8309-4A11A2C168A0}"/>
              </a:ext>
            </a:extLst>
          </p:cNvPr>
          <p:cNvCxnSpPr>
            <a:cxnSpLocks/>
          </p:cNvCxnSpPr>
          <p:nvPr/>
        </p:nvCxnSpPr>
        <p:spPr>
          <a:xfrm flipH="1" flipV="1">
            <a:off x="3724275" y="5034995"/>
            <a:ext cx="269949" cy="299005"/>
          </a:xfrm>
          <a:prstGeom prst="line">
            <a:avLst/>
          </a:prstGeom>
          <a:ln w="38100">
            <a:solidFill>
              <a:srgbClr val="2E8AA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D5AA66-4E0A-4812-A9DD-3446FCC33208}"/>
              </a:ext>
            </a:extLst>
          </p:cNvPr>
          <p:cNvCxnSpPr/>
          <p:nvPr/>
        </p:nvCxnSpPr>
        <p:spPr>
          <a:xfrm flipH="1">
            <a:off x="9372600" y="5429250"/>
            <a:ext cx="1152525" cy="745440"/>
          </a:xfrm>
          <a:prstGeom prst="line">
            <a:avLst/>
          </a:prstGeom>
          <a:ln w="28575">
            <a:solidFill>
              <a:srgbClr val="2E8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538326-A686-430E-88A2-0E14C8D0DB28}"/>
              </a:ext>
            </a:extLst>
          </p:cNvPr>
          <p:cNvCxnSpPr>
            <a:cxnSpLocks/>
          </p:cNvCxnSpPr>
          <p:nvPr/>
        </p:nvCxnSpPr>
        <p:spPr>
          <a:xfrm>
            <a:off x="9372600" y="5429250"/>
            <a:ext cx="1152525" cy="745440"/>
          </a:xfrm>
          <a:prstGeom prst="line">
            <a:avLst/>
          </a:prstGeom>
          <a:ln w="28575">
            <a:solidFill>
              <a:srgbClr val="2E8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A2C533-AB75-440C-9916-AB188682FA4E}"/>
              </a:ext>
            </a:extLst>
          </p:cNvPr>
          <p:cNvCxnSpPr>
            <a:cxnSpLocks/>
          </p:cNvCxnSpPr>
          <p:nvPr/>
        </p:nvCxnSpPr>
        <p:spPr>
          <a:xfrm flipH="1" flipV="1">
            <a:off x="4150518" y="5059135"/>
            <a:ext cx="269949" cy="299005"/>
          </a:xfrm>
          <a:prstGeom prst="line">
            <a:avLst/>
          </a:prstGeom>
          <a:ln w="38100">
            <a:solidFill>
              <a:srgbClr val="2E8AA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2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0" grpId="0"/>
      <p:bldP spid="31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encountered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96E0CC-FC94-439B-A41E-1B51A418F340}"/>
              </a:ext>
            </a:extLst>
          </p:cNvPr>
          <p:cNvSpPr/>
          <p:nvPr/>
        </p:nvSpPr>
        <p:spPr>
          <a:xfrm>
            <a:off x="6777038" y="391059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Precedence constraints of higher priority jobs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A647CFE-627E-401F-A837-907C23945613}"/>
              </a:ext>
            </a:extLst>
          </p:cNvPr>
          <p:cNvSpPr/>
          <p:nvPr/>
        </p:nvSpPr>
        <p:spPr>
          <a:xfrm>
            <a:off x="1314451" y="2158073"/>
            <a:ext cx="2933700" cy="571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Impossible scenarios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6CB41B-D1F7-4971-9AFC-89CD1038647E}"/>
              </a:ext>
            </a:extLst>
          </p:cNvPr>
          <p:cNvSpPr/>
          <p:nvPr/>
        </p:nvSpPr>
        <p:spPr>
          <a:xfrm>
            <a:off x="1314451" y="4646893"/>
            <a:ext cx="2933700" cy="571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Sources of pessimism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ACEEA7-9875-4C27-845C-B9324D105EDC}"/>
              </a:ext>
            </a:extLst>
          </p:cNvPr>
          <p:cNvSpPr/>
          <p:nvPr/>
        </p:nvSpPr>
        <p:spPr>
          <a:xfrm>
            <a:off x="6777038" y="5155008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Cores used by gang tasks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155A544-904F-4D0B-9D67-83ADC66087B6}"/>
              </a:ext>
            </a:extLst>
          </p:cNvPr>
          <p:cNvSpPr/>
          <p:nvPr/>
        </p:nvSpPr>
        <p:spPr>
          <a:xfrm>
            <a:off x="6777038" y="142177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Some precedence constraints were ignored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C3D11D-E0CB-485B-930F-2749ED27DEBE}"/>
              </a:ext>
            </a:extLst>
          </p:cNvPr>
          <p:cNvSpPr/>
          <p:nvPr/>
        </p:nvSpPr>
        <p:spPr>
          <a:xfrm>
            <a:off x="6777038" y="266618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Corrupted new generated states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446ACA-EA0B-436C-AC36-A2782426153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4248151" y="4310460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B90552-809D-46C6-B282-D06D7664342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248151" y="4932665"/>
            <a:ext cx="2528887" cy="622206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FBA32E-5C38-49DA-B813-86886772ECD0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248151" y="1821640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BF824F-DC73-416C-9E09-3A5FD2EB83EA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4248151" y="2443845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86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5" name="gang_empty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0747" y="1028232"/>
            <a:ext cx="6003051" cy="4721972"/>
          </a:xfrm>
          <a:prstGeom prst="rect">
            <a:avLst/>
          </a:prstGeom>
        </p:spPr>
      </p:pic>
      <p:pic>
        <p:nvPicPr>
          <p:cNvPr id="9" name="gang_precedenc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"/>
          <a:stretch/>
        </p:blipFill>
        <p:spPr>
          <a:xfrm>
            <a:off x="5350749" y="1010666"/>
            <a:ext cx="6003051" cy="4739538"/>
          </a:xfrm>
        </p:spPr>
      </p:pic>
      <p:pic>
        <p:nvPicPr>
          <p:cNvPr id="12" name="gang_no_precedence">
            <a:extLst>
              <a:ext uri="{FF2B5EF4-FFF2-40B4-BE49-F238E27FC236}">
                <a16:creationId xmlns:a16="http://schemas.microsoft.com/office/drawing/2014/main" id="{544ED4D1-D83C-4913-B5C2-EA94935F39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"/>
          <a:stretch/>
        </p:blipFill>
        <p:spPr>
          <a:xfrm>
            <a:off x="5350747" y="1010665"/>
            <a:ext cx="6003051" cy="4739538"/>
          </a:xfrm>
          <a:prstGeom prst="rect">
            <a:avLst/>
          </a:prstGeom>
        </p:spPr>
      </p:pic>
      <p:sp>
        <p:nvSpPr>
          <p:cNvPr id="3" name="before">
            <a:extLst>
              <a:ext uri="{FF2B5EF4-FFF2-40B4-BE49-F238E27FC236}">
                <a16:creationId xmlns:a16="http://schemas.microsoft.com/office/drawing/2014/main" id="{AD86F65E-5CB1-4A99-A652-2AD732B7EE3A}"/>
              </a:ext>
            </a:extLst>
          </p:cNvPr>
          <p:cNvSpPr txBox="1"/>
          <p:nvPr/>
        </p:nvSpPr>
        <p:spPr>
          <a:xfrm>
            <a:off x="606936" y="3904274"/>
            <a:ext cx="340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Segments per task: 5</a:t>
            </a:r>
          </a:p>
        </p:txBody>
      </p:sp>
      <p:sp>
        <p:nvSpPr>
          <p:cNvPr id="8" name="after">
            <a:extLst>
              <a:ext uri="{FF2B5EF4-FFF2-40B4-BE49-F238E27FC236}">
                <a16:creationId xmlns:a16="http://schemas.microsoft.com/office/drawing/2014/main" id="{1DAE3C82-7893-4169-989C-288D7FC3FBD0}"/>
              </a:ext>
            </a:extLst>
          </p:cNvPr>
          <p:cNvSpPr txBox="1"/>
          <p:nvPr/>
        </p:nvSpPr>
        <p:spPr>
          <a:xfrm>
            <a:off x="606937" y="3904274"/>
            <a:ext cx="376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Segments per task: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105646-A6A1-4859-BC77-41FFA7FC79B3}"/>
              </a:ext>
            </a:extLst>
          </p:cNvPr>
          <p:cNvSpPr txBox="1"/>
          <p:nvPr/>
        </p:nvSpPr>
        <p:spPr>
          <a:xfrm>
            <a:off x="606938" y="3063240"/>
            <a:ext cx="3507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 tasks: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Execution-time variation: 25%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37A66-B733-488E-A477-9EBA2C108C1B}"/>
              </a:ext>
            </a:extLst>
          </p:cNvPr>
          <p:cNvSpPr txBox="1"/>
          <p:nvPr/>
        </p:nvSpPr>
        <p:spPr>
          <a:xfrm rot="16200000">
            <a:off x="4278221" y="3195769"/>
            <a:ext cx="17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Schedulability 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75847-61CB-4C31-8D4B-E3053986E113}"/>
              </a:ext>
            </a:extLst>
          </p:cNvPr>
          <p:cNvSpPr txBox="1"/>
          <p:nvPr/>
        </p:nvSpPr>
        <p:spPr>
          <a:xfrm>
            <a:off x="7705800" y="5841016"/>
            <a:ext cx="252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EF00C-1B3B-4CB2-8033-85ED2AAB0298}"/>
              </a:ext>
            </a:extLst>
          </p:cNvPr>
          <p:cNvSpPr txBox="1"/>
          <p:nvPr/>
        </p:nvSpPr>
        <p:spPr>
          <a:xfrm>
            <a:off x="606936" y="1851616"/>
            <a:ext cx="335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All task sets pass necessary test</a:t>
            </a:r>
          </a:p>
        </p:txBody>
      </p:sp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8" grpId="0"/>
      <p:bldP spid="7" grpId="0"/>
      <p:bldP spid="10" grpId="0"/>
      <p:bldP spid="11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5" cy="2053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562995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562995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127411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127411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07925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07925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958850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958850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4987266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4987266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57013" y="4035769"/>
            <a:ext cx="3168356" cy="1901014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46" y="3812793"/>
            <a:ext cx="2244922" cy="23469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92" y="3985036"/>
            <a:ext cx="2851828" cy="20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>
            <a:normAutofit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5" cy="20532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842640"/>
            <a:ext cx="5087383" cy="2050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841493"/>
            <a:ext cx="5093073" cy="20532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841494"/>
            <a:ext cx="5093073" cy="20532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847229"/>
            <a:ext cx="5093073" cy="2041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668108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ResG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998317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998317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74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74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43091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43091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6737324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6737324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68654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68654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ResG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344930" y="1595438"/>
            <a:ext cx="5502140" cy="44815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/>
          <p:nvPr/>
        </p:nvCxnSpPr>
        <p:spPr>
          <a:xfrm flipH="1">
            <a:off x="7348756" y="2869035"/>
            <a:ext cx="1862356" cy="559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9211112" y="2575420"/>
            <a:ext cx="124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C464-C82D-4900-A496-7116DACE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134C-A11C-44C1-945E-455F0587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new analysis for gang tasks using SAG has been defined</a:t>
            </a:r>
          </a:p>
          <a:p>
            <a:endParaRPr lang="en-GB" dirty="0"/>
          </a:p>
          <a:p>
            <a:r>
              <a:rPr lang="en-GB" dirty="0"/>
              <a:t>A new scheduling policy that uses gang moldable properties has been crated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C2A2-1E2E-471D-929C-5C033FD5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With a better scheduling policy one can improve the schedulability of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</a:t>
            </a:r>
          </a:p>
          <a:p>
            <a:endParaRPr lang="en-GB" dirty="0"/>
          </a:p>
          <a:p>
            <a:r>
              <a:rPr lang="en-GB" dirty="0"/>
              <a:t>Provide analysis for ResG scheduler and respective proofs</a:t>
            </a:r>
          </a:p>
          <a:p>
            <a:endParaRPr lang="en-GB" dirty="0"/>
          </a:p>
          <a:p>
            <a:r>
              <a:rPr lang="en-GB" dirty="0"/>
              <a:t>Thorough evaluation of results in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514003"/>
            <a:ext cx="5093073" cy="2041817"/>
          </a:xfrm>
          <a:prstGeom prst="rect">
            <a:avLst/>
          </a:prstGeom>
        </p:spPr>
      </p:pic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80" y="2031805"/>
            <a:ext cx="3591840" cy="30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z="1100" smtClean="0"/>
              <a:t>26</a:t>
            </a:fld>
            <a:endParaRPr lang="en-GB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           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600" b="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600" b="0" i="0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4343402" y="3171825"/>
            <a:ext cx="1143001" cy="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6014906" y="1379914"/>
            <a:ext cx="234892" cy="297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6249798" y="1321613"/>
            <a:ext cx="2494152" cy="20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blipFill>
                <a:blip r:embed="rId14"/>
                <a:stretch>
                  <a:fillRect l="-186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blipFill>
                <a:blip r:embed="rId15"/>
                <a:stretch>
                  <a:fillRect t="-8197" r="-68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7348757" y="1512243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7964555" y="1162882"/>
            <a:ext cx="912748" cy="3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6721158" y="1916577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7442610" y="2079851"/>
            <a:ext cx="1539463" cy="19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8595930" y="5021666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10286998" y="2464211"/>
            <a:ext cx="47244" cy="25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5439157" y="5066472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7177469" y="1347548"/>
            <a:ext cx="2584672" cy="371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4" y="2832934"/>
            <a:ext cx="4772334" cy="2593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421073" y="2146427"/>
            <a:ext cx="3189528" cy="1395279"/>
            <a:chOff x="4406531" y="1910174"/>
            <a:chExt cx="3189528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Response-time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tasks to the processors and time intervals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5" grpId="1" animBg="1"/>
      <p:bldP spid="156" grpId="0" animBg="1"/>
      <p:bldP spid="15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How does JLFP work with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3514725" y="2105025"/>
            <a:ext cx="228600" cy="942975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981325" y="3078718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981325" y="432075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2247902" y="4586953"/>
            <a:ext cx="666749" cy="559356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6"/>
            <a:ext cx="10515600" cy="1484907"/>
          </a:xfrm>
        </p:spPr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4122"/>
            <a:ext cx="4772334" cy="1971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302727"/>
            <a:ext cx="4772334" cy="1960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296894"/>
            <a:ext cx="4772334" cy="1971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C4AC57-6AC3-489F-A982-EC3DA4D0F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9956"/>
            <a:ext cx="4772334" cy="196027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4E4718-0735-40C3-89A4-97E6136680BF}"/>
              </a:ext>
            </a:extLst>
          </p:cNvPr>
          <p:cNvSpPr txBox="1"/>
          <p:nvPr/>
        </p:nvSpPr>
        <p:spPr>
          <a:xfrm>
            <a:off x="1333790" y="2618062"/>
            <a:ext cx="483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Thread 4 starts after threads 0, 1, 2, and 3 finish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714046-9B1E-4CDC-BF50-A89D0635D4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12" y="3095323"/>
            <a:ext cx="1177412" cy="24975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C056C70-A44B-4236-B2FA-71B2578ABD07}"/>
              </a:ext>
            </a:extLst>
          </p:cNvPr>
          <p:cNvSpPr/>
          <p:nvPr/>
        </p:nvSpPr>
        <p:spPr>
          <a:xfrm>
            <a:off x="4140200" y="4368844"/>
            <a:ext cx="1514579" cy="81974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D2CB05-ED3D-47B4-AB1A-12DBC87AB5BF}"/>
              </a:ext>
            </a:extLst>
          </p:cNvPr>
          <p:cNvCxnSpPr/>
          <p:nvPr/>
        </p:nvCxnSpPr>
        <p:spPr>
          <a:xfrm>
            <a:off x="4345932" y="3039998"/>
            <a:ext cx="340368" cy="1278002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69ABFB-CC0A-43C3-888D-E37919FAC2A5}"/>
              </a:ext>
            </a:extLst>
          </p:cNvPr>
          <p:cNvSpPr txBox="1"/>
          <p:nvPr/>
        </p:nvSpPr>
        <p:spPr>
          <a:xfrm>
            <a:off x="2895600" y="2608847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Related threads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5E18CC-FC5A-405A-B76D-90561A4A5CD0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761814" y="2978179"/>
            <a:ext cx="1029136" cy="103123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0669FD-BF9C-4935-ABE6-3B7893D6097F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059632" y="2978179"/>
            <a:ext cx="731318" cy="1388914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BA32AC-1930-45A9-BD19-F95A586DFAA9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66028" cy="95247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619B2E-9317-47D8-8FE9-DA7CC57C39C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1036961" cy="163192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0C3BBA-B119-4798-86CB-4F64881D7FC1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17338" y="2978179"/>
            <a:ext cx="1273612" cy="1663609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  <p:bldP spid="13" grpId="0"/>
      <p:bldP spid="16" grpId="0" animBg="1"/>
      <p:bldP spid="19" grpId="0"/>
      <p:bldP spid="1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731" y="3482907"/>
            <a:ext cx="4168728" cy="2317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9027" y="3482066"/>
            <a:ext cx="4170242" cy="2318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3353305"/>
            <a:ext cx="2961500" cy="2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1642454"/>
          </a:xfrm>
        </p:spPr>
        <p:txBody>
          <a:bodyPr>
            <a:normAutofit/>
          </a:bodyPr>
          <a:lstStyle/>
          <a:p>
            <a:r>
              <a:rPr lang="en-GB" sz="2400" b="1" noProof="0" dirty="0"/>
              <a:t>Rigid</a:t>
            </a:r>
            <a:r>
              <a:rPr lang="en-GB" sz="2400" noProof="0" dirty="0"/>
              <a:t>: number of cores set by programmer</a:t>
            </a:r>
          </a:p>
          <a:p>
            <a:r>
              <a:rPr lang="en-GB" sz="2400" b="1" noProof="0" dirty="0"/>
              <a:t>Moldable</a:t>
            </a:r>
            <a:r>
              <a:rPr lang="en-GB" sz="2400" noProof="0" dirty="0"/>
              <a:t>: number of cores assigned </a:t>
            </a:r>
            <a:r>
              <a:rPr lang="en-GB" sz="2400" dirty="0"/>
              <a:t>when job is dispatched</a:t>
            </a:r>
            <a:endParaRPr lang="en-GB" sz="2400" noProof="0" dirty="0"/>
          </a:p>
          <a:p>
            <a:r>
              <a:rPr lang="en-GB" sz="2400" b="1" noProof="0" dirty="0"/>
              <a:t>Malleable</a:t>
            </a:r>
            <a:r>
              <a:rPr lang="en-GB" sz="2400" noProof="0" dirty="0"/>
              <a:t>: number of cores can change during runtime</a:t>
            </a:r>
            <a:endParaRPr lang="en-GB" sz="2400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7" name="cores_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12" name="cores_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5FC45-7888-4F72-9CC1-F9C2E8179249}"/>
              </a:ext>
            </a:extLst>
          </p:cNvPr>
          <p:cNvSpPr txBox="1"/>
          <p:nvPr/>
        </p:nvSpPr>
        <p:spPr>
          <a:xfrm>
            <a:off x="9174550" y="1166698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Drawback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1CA8B-1933-4679-AC78-79060F4956A9}"/>
              </a:ext>
            </a:extLst>
          </p:cNvPr>
          <p:cNvSpPr txBox="1"/>
          <p:nvPr/>
        </p:nvSpPr>
        <p:spPr>
          <a:xfrm>
            <a:off x="9174550" y="2540957"/>
            <a:ext cx="21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Hard to implement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529FF-27E3-4490-A2DE-734975F57DD3}"/>
              </a:ext>
            </a:extLst>
          </p:cNvPr>
          <p:cNvSpPr txBox="1"/>
          <p:nvPr/>
        </p:nvSpPr>
        <p:spPr>
          <a:xfrm>
            <a:off x="9174550" y="1594391"/>
            <a:ext cx="21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Wastes resources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1D95C2-3D3F-4031-8B13-840F0344683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515100" y="1779057"/>
            <a:ext cx="2659450" cy="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074333-2D0D-46FB-B9DD-F4CAAC5BA21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105775" y="2725623"/>
            <a:ext cx="1068775" cy="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761999" y="1963723"/>
            <a:ext cx="8439150" cy="571390"/>
          </a:xfrm>
          <a:prstGeom prst="ellipse">
            <a:avLst/>
          </a:prstGeom>
          <a:noFill/>
          <a:ln w="38100"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1" grpId="0"/>
      <p:bldP spid="13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607638"/>
            <a:ext cx="11193461" cy="41472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14" y="3265724"/>
            <a:ext cx="7028234" cy="2529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3263776"/>
            <a:ext cx="7039060" cy="2533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3263776"/>
            <a:ext cx="7039060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9760"/>
            <a:ext cx="3998660" cy="1481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4938306" y="3082922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4105277" y="3429000"/>
            <a:ext cx="899719" cy="80010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5379486" y="5261954"/>
            <a:ext cx="887090" cy="61873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6147361" y="5793450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does job-level fixed-priority work with gang?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20932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71518" y="3499829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18" y="3499829"/>
                <a:ext cx="1702217" cy="369332"/>
              </a:xfrm>
              <a:prstGeom prst="rect">
                <a:avLst/>
              </a:prstGeom>
              <a:blipFill>
                <a:blip r:embed="rId7"/>
                <a:stretch>
                  <a:fillRect l="-28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71519" y="349994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19" y="3499945"/>
                <a:ext cx="1702217" cy="369332"/>
              </a:xfrm>
              <a:prstGeom prst="rect">
                <a:avLst/>
              </a:prstGeom>
              <a:blipFill>
                <a:blip r:embed="rId8"/>
                <a:stretch>
                  <a:fillRect l="-28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5626933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5626933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9297864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9297864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1051745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1051745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2109</TotalTime>
  <Words>2221</Words>
  <Application>Microsoft Office PowerPoint</Application>
  <PresentationFormat>Widescreen</PresentationFormat>
  <Paragraphs>784</Paragraphs>
  <Slides>38</Slides>
  <Notes>21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Scheduling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How does job-level fixed-priority work with gang?</vt:lpstr>
      <vt:lpstr>Previous work</vt:lpstr>
      <vt:lpstr>Our work</vt:lpstr>
      <vt:lpstr>Project goals</vt:lpstr>
      <vt:lpstr>Schedule abstraction graph</vt:lpstr>
      <vt:lpstr>SAG analysis changes for gang</vt:lpstr>
      <vt:lpstr>SAG analysis changes for gang</vt:lpstr>
      <vt:lpstr>Challenges encountered</vt:lpstr>
      <vt:lpstr>SAG results</vt:lpstr>
      <vt:lpstr>New scheduler</vt:lpstr>
      <vt:lpstr>JLFP limitations with moldable gang</vt:lpstr>
      <vt:lpstr>Reservation-gang scheduler</vt:lpstr>
      <vt:lpstr>Results JLFP vs ResG</vt:lpstr>
      <vt:lpstr>Summary</vt:lpstr>
      <vt:lpstr>Conclusions</vt:lpstr>
      <vt:lpstr>Next steps</vt:lpstr>
      <vt:lpstr>Questions?</vt:lpstr>
      <vt:lpstr>SAG analysis changes for gang</vt:lpstr>
      <vt:lpstr>How does SAG work?</vt:lpstr>
      <vt:lpstr>Why gang?</vt:lpstr>
      <vt:lpstr>Scheduling analysis state of the art </vt:lpstr>
      <vt:lpstr>SAG for gang tasks</vt:lpstr>
      <vt:lpstr>How does JLFP work with gang?</vt:lpstr>
      <vt:lpstr>Colours</vt:lpstr>
      <vt:lpstr>Scheduling Analysis </vt:lpstr>
      <vt:lpstr>Results method</vt:lpstr>
      <vt:lpstr>Pessimism in precedence constraints</vt:lpstr>
      <vt:lpstr>Pessimism in precedence constraints</vt:lpstr>
      <vt:lpstr>Pessimism in cores released</vt:lpstr>
      <vt:lpstr>Primary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247</cp:revision>
  <dcterms:created xsi:type="dcterms:W3CDTF">2020-05-19T11:12:13Z</dcterms:created>
  <dcterms:modified xsi:type="dcterms:W3CDTF">2020-05-31T14:38:54Z</dcterms:modified>
</cp:coreProperties>
</file>